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chivo Black" charset="1" panose="020B0A03020202020B04"/>
      <p:regular r:id="rId22"/>
    </p:embeddedFont>
    <p:embeddedFont>
      <p:font typeface="Montserrat Classic Bold" charset="1" panose="000008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Light Bold" charset="1" panose="00000800000000000000"/>
      <p:regular r:id="rId25"/>
    </p:embeddedFont>
    <p:embeddedFont>
      <p:font typeface="Montserrat Classic" charset="1" panose="00000500000000000000"/>
      <p:regular r:id="rId26"/>
    </p:embeddedFont>
    <p:embeddedFont>
      <p:font typeface="Canva Sans" charset="1" panose="020B0503030501040103"/>
      <p:regular r:id="rId27"/>
    </p:embeddedFont>
    <p:embeddedFont>
      <p:font typeface="Open Sauce Bold" charset="1" panose="00000800000000000000"/>
      <p:regular r:id="rId28"/>
    </p:embeddedFont>
    <p:embeddedFont>
      <p:font typeface="Arimo Bold" charset="1" panose="020B0704020202020204"/>
      <p:regular r:id="rId29"/>
    </p:embeddedFont>
    <p:embeddedFont>
      <p:font typeface="Open Sauce" charset="1" panose="00000500000000000000"/>
      <p:regular r:id="rId30"/>
    </p:embeddedFont>
    <p:embeddedFont>
      <p:font typeface="Arimo" charset="1" panose="020B0604020202020204"/>
      <p:regular r:id="rId31"/>
    </p:embeddedFont>
    <p:embeddedFont>
      <p:font typeface="Canva Sans Bold" charset="1" panose="020B08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26.jpeg" Type="http://schemas.openxmlformats.org/officeDocument/2006/relationships/image"/><Relationship Id="rId5" Target="../media/image16.png" Type="http://schemas.openxmlformats.org/officeDocument/2006/relationships/image"/><Relationship Id="rId6" Target="../media/image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6.png" Type="http://schemas.openxmlformats.org/officeDocument/2006/relationships/image"/><Relationship Id="rId2" Target="../media/image7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4.png" Type="http://schemas.openxmlformats.org/officeDocument/2006/relationships/image"/><Relationship Id="rId20" Target="../media/image55.png" Type="http://schemas.openxmlformats.org/officeDocument/2006/relationships/image"/><Relationship Id="rId21" Target="../media/image56.svg" Type="http://schemas.openxmlformats.org/officeDocument/2006/relationships/image"/><Relationship Id="rId22" Target="../media/image57.png" Type="http://schemas.openxmlformats.org/officeDocument/2006/relationships/image"/><Relationship Id="rId23" Target="../media/image58.svg" Type="http://schemas.openxmlformats.org/officeDocument/2006/relationships/image"/><Relationship Id="rId3" Target="../media/image6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9.jpe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747283" cy="3588846"/>
            <a:chOff x="0" y="0"/>
            <a:chExt cx="2567186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7186" cy="945211"/>
            </a:xfrm>
            <a:custGeom>
              <a:avLst/>
              <a:gdLst/>
              <a:ahLst/>
              <a:cxnLst/>
              <a:rect r="r" b="b" t="t" l="l"/>
              <a:pathLst>
                <a:path h="945211" w="2567186">
                  <a:moveTo>
                    <a:pt x="0" y="0"/>
                  </a:moveTo>
                  <a:lnTo>
                    <a:pt x="2567186" y="0"/>
                  </a:lnTo>
                  <a:lnTo>
                    <a:pt x="2567186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567186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71449" y="3464745"/>
            <a:ext cx="7345101" cy="273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POWER BI IS BETTER THAN EXCEL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BUSINESS PERSPECTIVE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910155" y="1239628"/>
            <a:ext cx="1288365" cy="1288365"/>
          </a:xfrm>
          <a:custGeom>
            <a:avLst/>
            <a:gdLst/>
            <a:ahLst/>
            <a:cxnLst/>
            <a:rect r="r" b="b" t="t" l="l"/>
            <a:pathLst>
              <a:path h="1288365" w="1288365">
                <a:moveTo>
                  <a:pt x="0" y="0"/>
                </a:moveTo>
                <a:lnTo>
                  <a:pt x="1288365" y="0"/>
                </a:lnTo>
                <a:lnTo>
                  <a:pt x="1288365" y="1288365"/>
                </a:lnTo>
                <a:lnTo>
                  <a:pt x="0" y="1288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22977" y="1028700"/>
            <a:ext cx="1296092" cy="1499293"/>
          </a:xfrm>
          <a:custGeom>
            <a:avLst/>
            <a:gdLst/>
            <a:ahLst/>
            <a:cxnLst/>
            <a:rect r="r" b="b" t="t" l="l"/>
            <a:pathLst>
              <a:path h="1499293" w="1296092">
                <a:moveTo>
                  <a:pt x="0" y="0"/>
                </a:moveTo>
                <a:lnTo>
                  <a:pt x="1296092" y="0"/>
                </a:lnTo>
                <a:lnTo>
                  <a:pt x="1296092" y="1499293"/>
                </a:lnTo>
                <a:lnTo>
                  <a:pt x="0" y="14992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409" r="0" b="-740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71449" y="271849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622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40350" y="271849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622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66377" y="7232265"/>
            <a:ext cx="11659494" cy="2380211"/>
            <a:chOff x="0" y="0"/>
            <a:chExt cx="3070813" cy="626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0813" cy="626887"/>
            </a:xfrm>
            <a:custGeom>
              <a:avLst/>
              <a:gdLst/>
              <a:ahLst/>
              <a:cxnLst/>
              <a:rect r="r" b="b" t="t" l="l"/>
              <a:pathLst>
                <a:path h="626887" w="3070813">
                  <a:moveTo>
                    <a:pt x="33864" y="0"/>
                  </a:moveTo>
                  <a:lnTo>
                    <a:pt x="3036949" y="0"/>
                  </a:lnTo>
                  <a:cubicBezTo>
                    <a:pt x="3055652" y="0"/>
                    <a:pt x="3070813" y="15161"/>
                    <a:pt x="3070813" y="33864"/>
                  </a:cubicBezTo>
                  <a:lnTo>
                    <a:pt x="3070813" y="593023"/>
                  </a:lnTo>
                  <a:cubicBezTo>
                    <a:pt x="3070813" y="611725"/>
                    <a:pt x="3055652" y="626887"/>
                    <a:pt x="3036949" y="626887"/>
                  </a:cubicBezTo>
                  <a:lnTo>
                    <a:pt x="33864" y="626887"/>
                  </a:lnTo>
                  <a:cubicBezTo>
                    <a:pt x="15161" y="626887"/>
                    <a:pt x="0" y="611725"/>
                    <a:pt x="0" y="593023"/>
                  </a:cubicBezTo>
                  <a:lnTo>
                    <a:pt x="0" y="33864"/>
                  </a:lnTo>
                  <a:cubicBezTo>
                    <a:pt x="0" y="15161"/>
                    <a:pt x="15161" y="0"/>
                    <a:pt x="33864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070813" cy="64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52865" y="7603857"/>
            <a:ext cx="11086517" cy="158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1A1A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KPIs (Key Performance Indicators) are metrics used to evaluate the success of an organization or a particular activity in meeting its business objectives. KPIs in Power BI help track performance, identify trends, and make data-driven decisions.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54789" y="822319"/>
            <a:ext cx="13386385" cy="5922213"/>
          </a:xfrm>
          <a:custGeom>
            <a:avLst/>
            <a:gdLst/>
            <a:ahLst/>
            <a:cxnLst/>
            <a:rect r="r" b="b" t="t" l="l"/>
            <a:pathLst>
              <a:path h="5922213" w="13386385">
                <a:moveTo>
                  <a:pt x="0" y="0"/>
                </a:moveTo>
                <a:lnTo>
                  <a:pt x="13386385" y="0"/>
                </a:lnTo>
                <a:lnTo>
                  <a:pt x="13386385" y="5922213"/>
                </a:lnTo>
                <a:lnTo>
                  <a:pt x="0" y="5922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300775" y="3360469"/>
            <a:ext cx="6331281" cy="1563793"/>
            <a:chOff x="0" y="0"/>
            <a:chExt cx="2161091" cy="533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062110" y="794781"/>
            <a:ext cx="7238899" cy="171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ANALYSIS CAPABILITIES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535860" y="3119178"/>
            <a:ext cx="2381235" cy="2046374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85027" y="3496303"/>
            <a:ext cx="5028248" cy="124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7"/>
              </a:lnSpc>
            </a:pPr>
            <a:r>
              <a:rPr lang="en-US" sz="1809" spc="177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Excel: Useful for basic financial reporting, budgeting, and small-scale data analysis. Limitations arise with complex datasets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191171" y="5406843"/>
            <a:ext cx="6331281" cy="1563793"/>
            <a:chOff x="0" y="0"/>
            <a:chExt cx="2161091" cy="5337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33010" y="5165552"/>
            <a:ext cx="2381235" cy="2046374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392448" y="5395965"/>
            <a:ext cx="4950833" cy="182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1785" spc="174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Power BI: Ideal for advanced analytics, such as sales forecasting and customer behavior analysis, which are vital for growing businesses.</a:t>
            </a:r>
          </a:p>
          <a:p>
            <a:pPr algn="l">
              <a:lnSpc>
                <a:spcPts val="2463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2300775" y="7453217"/>
            <a:ext cx="6331281" cy="1563793"/>
            <a:chOff x="0" y="0"/>
            <a:chExt cx="2161091" cy="5337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35860" y="7211926"/>
            <a:ext cx="2381235" cy="2046374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585027" y="7612581"/>
            <a:ext cx="4950833" cy="121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1785" spc="174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Automation: Power BI's automated data refreshes streamline reporting, reducing manual efforts for business analysts.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128752" y="7603212"/>
            <a:ext cx="1225859" cy="1225859"/>
          </a:xfrm>
          <a:custGeom>
            <a:avLst/>
            <a:gdLst/>
            <a:ahLst/>
            <a:cxnLst/>
            <a:rect r="r" b="b" t="t" l="l"/>
            <a:pathLst>
              <a:path h="1225859" w="1225859">
                <a:moveTo>
                  <a:pt x="0" y="0"/>
                </a:moveTo>
                <a:lnTo>
                  <a:pt x="1225859" y="0"/>
                </a:lnTo>
                <a:lnTo>
                  <a:pt x="1225859" y="1225859"/>
                </a:lnTo>
                <a:lnTo>
                  <a:pt x="0" y="1225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696588" y="5531831"/>
            <a:ext cx="989167" cy="1313817"/>
          </a:xfrm>
          <a:custGeom>
            <a:avLst/>
            <a:gdLst/>
            <a:ahLst/>
            <a:cxnLst/>
            <a:rect r="r" b="b" t="t" l="l"/>
            <a:pathLst>
              <a:path h="1313817" w="989167">
                <a:moveTo>
                  <a:pt x="0" y="0"/>
                </a:moveTo>
                <a:lnTo>
                  <a:pt x="989167" y="0"/>
                </a:lnTo>
                <a:lnTo>
                  <a:pt x="989167" y="1313817"/>
                </a:lnTo>
                <a:lnTo>
                  <a:pt x="0" y="131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128752" y="3556236"/>
            <a:ext cx="1172258" cy="1172258"/>
          </a:xfrm>
          <a:custGeom>
            <a:avLst/>
            <a:gdLst/>
            <a:ahLst/>
            <a:cxnLst/>
            <a:rect r="r" b="b" t="t" l="l"/>
            <a:pathLst>
              <a:path h="1172258" w="1172258">
                <a:moveTo>
                  <a:pt x="0" y="0"/>
                </a:moveTo>
                <a:lnTo>
                  <a:pt x="1172258" y="0"/>
                </a:lnTo>
                <a:lnTo>
                  <a:pt x="1172258" y="1172258"/>
                </a:lnTo>
                <a:lnTo>
                  <a:pt x="0" y="1172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48382" y="598888"/>
            <a:ext cx="13699871" cy="6749644"/>
          </a:xfrm>
          <a:custGeom>
            <a:avLst/>
            <a:gdLst/>
            <a:ahLst/>
            <a:cxnLst/>
            <a:rect r="r" b="b" t="t" l="l"/>
            <a:pathLst>
              <a:path h="6749644" w="13699871">
                <a:moveTo>
                  <a:pt x="0" y="0"/>
                </a:moveTo>
                <a:lnTo>
                  <a:pt x="13699872" y="0"/>
                </a:lnTo>
                <a:lnTo>
                  <a:pt x="13699872" y="6749644"/>
                </a:lnTo>
                <a:lnTo>
                  <a:pt x="0" y="674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955193" y="7617749"/>
            <a:ext cx="10865263" cy="2343016"/>
            <a:chOff x="0" y="0"/>
            <a:chExt cx="2861633" cy="6170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1633" cy="617091"/>
            </a:xfrm>
            <a:custGeom>
              <a:avLst/>
              <a:gdLst/>
              <a:ahLst/>
              <a:cxnLst/>
              <a:rect r="r" b="b" t="t" l="l"/>
              <a:pathLst>
                <a:path h="617091" w="2861633">
                  <a:moveTo>
                    <a:pt x="36339" y="0"/>
                  </a:moveTo>
                  <a:lnTo>
                    <a:pt x="2825294" y="0"/>
                  </a:lnTo>
                  <a:cubicBezTo>
                    <a:pt x="2845363" y="0"/>
                    <a:pt x="2861633" y="16270"/>
                    <a:pt x="2861633" y="36339"/>
                  </a:cubicBezTo>
                  <a:lnTo>
                    <a:pt x="2861633" y="580751"/>
                  </a:lnTo>
                  <a:cubicBezTo>
                    <a:pt x="2861633" y="590389"/>
                    <a:pt x="2857804" y="599632"/>
                    <a:pt x="2850990" y="606447"/>
                  </a:cubicBezTo>
                  <a:cubicBezTo>
                    <a:pt x="2844174" y="613262"/>
                    <a:pt x="2834931" y="617091"/>
                    <a:pt x="2825294" y="617091"/>
                  </a:cubicBezTo>
                  <a:lnTo>
                    <a:pt x="36339" y="617091"/>
                  </a:lnTo>
                  <a:cubicBezTo>
                    <a:pt x="16270" y="617091"/>
                    <a:pt x="0" y="600821"/>
                    <a:pt x="0" y="580751"/>
                  </a:cubicBezTo>
                  <a:lnTo>
                    <a:pt x="0" y="36339"/>
                  </a:lnTo>
                  <a:cubicBezTo>
                    <a:pt x="0" y="26702"/>
                    <a:pt x="3829" y="17459"/>
                    <a:pt x="10644" y="10644"/>
                  </a:cubicBezTo>
                  <a:cubicBezTo>
                    <a:pt x="17459" y="3829"/>
                    <a:pt x="26702" y="0"/>
                    <a:pt x="363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861633" cy="636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34393" y="7710562"/>
            <a:ext cx="10106863" cy="211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3"/>
              </a:lnSpc>
            </a:pPr>
            <a:r>
              <a:rPr lang="en-US" sz="243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Forecasting in Power BI refers to the process of using historical data to predict future values or trends. Power BI provides built-in forecasting capabilities that allow users to create predictive models and visualize future trends directly within their reports and dashboards.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623509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4031724"/>
            <a:ext cx="4595005" cy="3573491"/>
            <a:chOff x="0" y="0"/>
            <a:chExt cx="1210207" cy="9411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584216" y="1110728"/>
            <a:ext cx="8904094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COLLABORATION AND CLOUD INTEGRATION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252332" y="3925921"/>
            <a:ext cx="157787" cy="156369"/>
            <a:chOff x="0" y="0"/>
            <a:chExt cx="320400" cy="3175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62340" y="3875355"/>
            <a:ext cx="1047779" cy="1124013"/>
            <a:chOff x="0" y="0"/>
            <a:chExt cx="2127600" cy="2282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524856" y="4446170"/>
            <a:ext cx="2745392" cy="48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58"/>
              </a:lnSpc>
              <a:spcBef>
                <a:spcPct val="0"/>
              </a:spcBef>
            </a:pPr>
            <a:r>
              <a:rPr lang="en-US" sz="2868" spc="28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Power BI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618" y="5167205"/>
            <a:ext cx="4027630" cy="218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4"/>
              </a:lnSpc>
            </a:pPr>
            <a:r>
              <a:rPr lang="en-US" sz="2097" spc="205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Cloud-based sharing makes it easy for teams across locations to collaborate on business reports in real time.</a:t>
            </a:r>
          </a:p>
          <a:p>
            <a:pPr algn="l">
              <a:lnSpc>
                <a:spcPts val="2894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6984660" y="4031724"/>
            <a:ext cx="4595005" cy="3573491"/>
            <a:chOff x="0" y="0"/>
            <a:chExt cx="1210207" cy="9411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58780" y="3875355"/>
            <a:ext cx="157787" cy="156369"/>
            <a:chOff x="0" y="0"/>
            <a:chExt cx="320400" cy="3175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168789" y="3875355"/>
            <a:ext cx="1047779" cy="1124013"/>
            <a:chOff x="0" y="0"/>
            <a:chExt cx="2127600" cy="2282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330868" y="4380212"/>
            <a:ext cx="2745392" cy="48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58"/>
              </a:lnSpc>
              <a:spcBef>
                <a:spcPct val="0"/>
              </a:spcBef>
            </a:pPr>
            <a:r>
              <a:rPr lang="en-US" sz="2868" spc="28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Excel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386181" y="4095922"/>
            <a:ext cx="4595005" cy="3573491"/>
            <a:chOff x="0" y="0"/>
            <a:chExt cx="1210207" cy="9411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544196" y="3925921"/>
            <a:ext cx="1047779" cy="1124013"/>
            <a:chOff x="0" y="0"/>
            <a:chExt cx="2127600" cy="2282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4869602" y="4486937"/>
            <a:ext cx="1770094" cy="44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544"/>
              </a:lnSpc>
              <a:spcBef>
                <a:spcPct val="0"/>
              </a:spcBef>
            </a:pPr>
            <a:r>
              <a:rPr lang="en-US" sz="2568" spc="25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Example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13261" y="5091767"/>
            <a:ext cx="3937803" cy="251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2050" spc="200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Suitable for smaller teams using shared files, but lacks the real-time collaborative features crucial for large organizations.</a:t>
            </a:r>
          </a:p>
          <a:p>
            <a:pPr algn="l">
              <a:lnSpc>
                <a:spcPts val="282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3721820" y="5167205"/>
            <a:ext cx="4065657" cy="219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89" spc="204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 retail company uses Power BI to share real-time sales data with all its store managers, enabling them to adjust strategies quickly.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513082" y="3953540"/>
            <a:ext cx="157787" cy="156369"/>
            <a:chOff x="0" y="0"/>
            <a:chExt cx="320400" cy="3175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28700" y="923925"/>
            <a:ext cx="6327925" cy="99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97"/>
              </a:lnSpc>
              <a:spcBef>
                <a:spcPct val="0"/>
              </a:spcBef>
            </a:pPr>
            <a:r>
              <a:rPr lang="en-US" sz="5867" spc="205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486118" y="8030286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632519" y="4364397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628887" y="7989290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541476" y="2268825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357344" y="4301671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238213" y="4955260"/>
            <a:ext cx="1226130" cy="1628552"/>
          </a:xfrm>
          <a:custGeom>
            <a:avLst/>
            <a:gdLst/>
            <a:ahLst/>
            <a:cxnLst/>
            <a:rect r="r" b="b" t="t" l="l"/>
            <a:pathLst>
              <a:path h="1628552" w="1226130">
                <a:moveTo>
                  <a:pt x="0" y="0"/>
                </a:moveTo>
                <a:lnTo>
                  <a:pt x="1226130" y="0"/>
                </a:lnTo>
                <a:lnTo>
                  <a:pt x="1226130" y="1628552"/>
                </a:lnTo>
                <a:lnTo>
                  <a:pt x="0" y="1628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51523" y="4326297"/>
            <a:ext cx="8792477" cy="209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7"/>
              </a:lnSpc>
              <a:spcBef>
                <a:spcPct val="0"/>
              </a:spcBef>
            </a:pPr>
            <a:r>
              <a:rPr lang="en-US" sz="3197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Power BI:</a:t>
            </a:r>
            <a:r>
              <a:rPr lang="en-US" sz="3197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Perfect for businesses seeking advanced analytics, collaboration, and large-scale data processing.</a:t>
            </a:r>
          </a:p>
          <a:p>
            <a:pPr algn="ctr">
              <a:lnSpc>
                <a:spcPts val="41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00" y="623509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5488" y="1520175"/>
            <a:ext cx="15486166" cy="7057109"/>
            <a:chOff x="0" y="0"/>
            <a:chExt cx="4078661" cy="18586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78661" cy="1858663"/>
            </a:xfrm>
            <a:custGeom>
              <a:avLst/>
              <a:gdLst/>
              <a:ahLst/>
              <a:cxnLst/>
              <a:rect r="r" b="b" t="t" l="l"/>
              <a:pathLst>
                <a:path h="1858663" w="4078661">
                  <a:moveTo>
                    <a:pt x="25496" y="0"/>
                  </a:moveTo>
                  <a:lnTo>
                    <a:pt x="4053165" y="0"/>
                  </a:lnTo>
                  <a:cubicBezTo>
                    <a:pt x="4059927" y="0"/>
                    <a:pt x="4066412" y="2686"/>
                    <a:pt x="4071193" y="7468"/>
                  </a:cubicBezTo>
                  <a:cubicBezTo>
                    <a:pt x="4075975" y="12249"/>
                    <a:pt x="4078661" y="18734"/>
                    <a:pt x="4078661" y="25496"/>
                  </a:cubicBezTo>
                  <a:lnTo>
                    <a:pt x="4078661" y="1833166"/>
                  </a:lnTo>
                  <a:cubicBezTo>
                    <a:pt x="4078661" y="1847248"/>
                    <a:pt x="4067246" y="1858663"/>
                    <a:pt x="4053165" y="1858663"/>
                  </a:cubicBezTo>
                  <a:lnTo>
                    <a:pt x="25496" y="1858663"/>
                  </a:lnTo>
                  <a:cubicBezTo>
                    <a:pt x="11415" y="1858663"/>
                    <a:pt x="0" y="1847248"/>
                    <a:pt x="0" y="1833166"/>
                  </a:cubicBezTo>
                  <a:lnTo>
                    <a:pt x="0" y="25496"/>
                  </a:lnTo>
                  <a:cubicBezTo>
                    <a:pt x="0" y="11415"/>
                    <a:pt x="11415" y="0"/>
                    <a:pt x="25496" y="0"/>
                  </a:cubicBezTo>
                  <a:close/>
                </a:path>
              </a:pathLst>
            </a:custGeom>
            <a:solidFill>
              <a:srgbClr val="F2F4F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078661" cy="1877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9988" y="130308"/>
            <a:ext cx="5792429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CASE STUDY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129" y="1718114"/>
            <a:ext cx="15070525" cy="226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1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Improving Production Efficiency</a:t>
            </a:r>
          </a:p>
          <a:p>
            <a:pPr algn="l" marL="465384" indent="-232692" lvl="1">
              <a:lnSpc>
                <a:spcPts val="3017"/>
              </a:lnSpc>
              <a:buFont typeface="Arial"/>
              <a:buChar char="•"/>
            </a:pPr>
            <a:r>
              <a:rPr lang="en-US" sz="21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Company: XYZ Manufacturing Inc.</a:t>
            </a:r>
          </a:p>
          <a:p>
            <a:pPr algn="l" marL="465384" indent="-232692" lvl="1">
              <a:lnSpc>
                <a:spcPts val="3017"/>
              </a:lnSpc>
              <a:buFont typeface="Arial"/>
              <a:buChar char="•"/>
            </a:pPr>
            <a:r>
              <a:rPr lang="en-US" sz="21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Solution: Integrated data from production lines and used Power BI dashboards to visualize metrics like machine uptime and cycle times.</a:t>
            </a:r>
          </a:p>
          <a:p>
            <a:pPr algn="l" marL="465384" indent="-232692" lvl="1">
              <a:lnSpc>
                <a:spcPts val="3017"/>
              </a:lnSpc>
              <a:buFont typeface="Arial"/>
              <a:buChar char="•"/>
            </a:pPr>
            <a:r>
              <a:rPr lang="en-US" sz="21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Impact: Increased production efficiency by 15% and reduced operational costs by 10%</a:t>
            </a:r>
          </a:p>
          <a:p>
            <a:pPr algn="l">
              <a:lnSpc>
                <a:spcPts val="301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3308" y="3989776"/>
            <a:ext cx="15070525" cy="226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1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Enhancing Supply Chain Management</a:t>
            </a:r>
          </a:p>
          <a:p>
            <a:pPr algn="l" marL="465384" indent="-232692" lvl="1">
              <a:lnSpc>
                <a:spcPts val="3017"/>
              </a:lnSpc>
              <a:buFont typeface="Arial"/>
              <a:buChar char="•"/>
            </a:pPr>
            <a:r>
              <a:rPr lang="en-US" sz="21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Company: ABC Electronics Ltd.</a:t>
            </a:r>
          </a:p>
          <a:p>
            <a:pPr algn="l" marL="465384" indent="-232692" lvl="1">
              <a:lnSpc>
                <a:spcPts val="3017"/>
              </a:lnSpc>
              <a:buFont typeface="Arial"/>
              <a:buChar char="•"/>
            </a:pPr>
            <a:r>
              <a:rPr lang="en-US" sz="21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Solution: Combined data from suppliers and inventory systems in Power BI, used forecasting features to predict inventory needs.</a:t>
            </a:r>
          </a:p>
          <a:p>
            <a:pPr algn="l" marL="465384" indent="-232692" lvl="1">
              <a:lnSpc>
                <a:spcPts val="3017"/>
              </a:lnSpc>
              <a:buFont typeface="Arial"/>
              <a:buChar char="•"/>
            </a:pPr>
            <a:r>
              <a:rPr lang="en-US" sz="21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Impact: Reduced stockouts by 20% and overstock by 15%.</a:t>
            </a:r>
          </a:p>
          <a:p>
            <a:pPr algn="l">
              <a:lnSpc>
                <a:spcPts val="301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259124"/>
            <a:ext cx="15070525" cy="188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1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Streamlining Financial Reporting</a:t>
            </a:r>
          </a:p>
          <a:p>
            <a:pPr algn="l" marL="465384" indent="-232692" lvl="1">
              <a:lnSpc>
                <a:spcPts val="3017"/>
              </a:lnSpc>
              <a:buFont typeface="Arial"/>
              <a:buChar char="•"/>
            </a:pPr>
            <a:r>
              <a:rPr lang="en-US" sz="21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Company: GHI Chemical Manufacturing</a:t>
            </a:r>
          </a:p>
          <a:p>
            <a:pPr algn="l" marL="465384" indent="-232692" lvl="1">
              <a:lnSpc>
                <a:spcPts val="3017"/>
              </a:lnSpc>
              <a:buFont typeface="Arial"/>
              <a:buChar char="•"/>
            </a:pPr>
            <a:r>
              <a:rPr lang="en-US" sz="21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Solution: Integrated financial data into Power BI, automating reporting and visualizing key metrics.</a:t>
            </a:r>
          </a:p>
          <a:p>
            <a:pPr algn="l" marL="465384" indent="-232692" lvl="1">
              <a:lnSpc>
                <a:spcPts val="3017"/>
              </a:lnSpc>
              <a:buFont typeface="Arial"/>
              <a:buChar char="•"/>
            </a:pPr>
            <a:r>
              <a:rPr lang="en-US" sz="21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Impact: Reduced reporting time from days to minutes and improved budget management.</a:t>
            </a:r>
          </a:p>
          <a:p>
            <a:pPr algn="l">
              <a:lnSpc>
                <a:spcPts val="301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92413" y="6757485"/>
            <a:ext cx="6851587" cy="1028813"/>
          </a:xfrm>
          <a:custGeom>
            <a:avLst/>
            <a:gdLst/>
            <a:ahLst/>
            <a:cxnLst/>
            <a:rect r="r" b="b" t="t" l="l"/>
            <a:pathLst>
              <a:path h="1028813" w="6851587">
                <a:moveTo>
                  <a:pt x="0" y="0"/>
                </a:moveTo>
                <a:lnTo>
                  <a:pt x="6851587" y="0"/>
                </a:lnTo>
                <a:lnTo>
                  <a:pt x="6851587" y="1028814"/>
                </a:lnTo>
                <a:lnTo>
                  <a:pt x="0" y="1028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827" r="0" b="-470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90393" y="4713211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strike="noStrike" u="none">
                <a:solidFill>
                  <a:srgbClr val="1A1A1A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THANK'S FOR WATCHING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89931" y="1369565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12385" y="2484952"/>
            <a:ext cx="898842" cy="1193846"/>
          </a:xfrm>
          <a:custGeom>
            <a:avLst/>
            <a:gdLst/>
            <a:ahLst/>
            <a:cxnLst/>
            <a:rect r="r" b="b" t="t" l="l"/>
            <a:pathLst>
              <a:path h="1193846" w="898842">
                <a:moveTo>
                  <a:pt x="0" y="0"/>
                </a:moveTo>
                <a:lnTo>
                  <a:pt x="898842" y="0"/>
                </a:lnTo>
                <a:lnTo>
                  <a:pt x="898842" y="1193846"/>
                </a:lnTo>
                <a:lnTo>
                  <a:pt x="0" y="1193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16595" y="2484952"/>
            <a:ext cx="2245250" cy="2159523"/>
          </a:xfrm>
          <a:custGeom>
            <a:avLst/>
            <a:gdLst/>
            <a:ahLst/>
            <a:cxnLst/>
            <a:rect r="r" b="b" t="t" l="l"/>
            <a:pathLst>
              <a:path h="2159523" w="2245250">
                <a:moveTo>
                  <a:pt x="0" y="0"/>
                </a:moveTo>
                <a:lnTo>
                  <a:pt x="2245250" y="0"/>
                </a:lnTo>
                <a:lnTo>
                  <a:pt x="2245250" y="2159523"/>
                </a:lnTo>
                <a:lnTo>
                  <a:pt x="0" y="2159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20567" y="3708840"/>
            <a:ext cx="2682478" cy="84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4939">
                <a:solidFill>
                  <a:srgbClr val="1A1A1A"/>
                </a:solidFill>
                <a:latin typeface="Canva Sans"/>
                <a:ea typeface="Canva Sans"/>
                <a:cs typeface="Canva Sans"/>
                <a:sym typeface="Canva Sans"/>
              </a:rPr>
              <a:t>Power BI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56631" y="2370867"/>
            <a:ext cx="1660857" cy="1660857"/>
          </a:xfrm>
          <a:custGeom>
            <a:avLst/>
            <a:gdLst/>
            <a:ahLst/>
            <a:cxnLst/>
            <a:rect r="r" b="b" t="t" l="l"/>
            <a:pathLst>
              <a:path h="1660857" w="1660857">
                <a:moveTo>
                  <a:pt x="0" y="0"/>
                </a:moveTo>
                <a:lnTo>
                  <a:pt x="1660857" y="0"/>
                </a:lnTo>
                <a:lnTo>
                  <a:pt x="1660857" y="1660857"/>
                </a:lnTo>
                <a:lnTo>
                  <a:pt x="0" y="1660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48670" y="791614"/>
            <a:ext cx="2349925" cy="1632130"/>
          </a:xfrm>
          <a:custGeom>
            <a:avLst/>
            <a:gdLst/>
            <a:ahLst/>
            <a:cxnLst/>
            <a:rect r="r" b="b" t="t" l="l"/>
            <a:pathLst>
              <a:path h="1632130" w="2349925">
                <a:moveTo>
                  <a:pt x="0" y="0"/>
                </a:moveTo>
                <a:lnTo>
                  <a:pt x="2349925" y="0"/>
                </a:lnTo>
                <a:lnTo>
                  <a:pt x="2349925" y="1632129"/>
                </a:lnTo>
                <a:lnTo>
                  <a:pt x="0" y="1632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51856" y="5725823"/>
            <a:ext cx="1723778" cy="1869976"/>
          </a:xfrm>
          <a:custGeom>
            <a:avLst/>
            <a:gdLst/>
            <a:ahLst/>
            <a:cxnLst/>
            <a:rect r="r" b="b" t="t" l="l"/>
            <a:pathLst>
              <a:path h="1869976" w="1723778">
                <a:moveTo>
                  <a:pt x="0" y="0"/>
                </a:moveTo>
                <a:lnTo>
                  <a:pt x="1723778" y="0"/>
                </a:lnTo>
                <a:lnTo>
                  <a:pt x="1723778" y="1869976"/>
                </a:lnTo>
                <a:lnTo>
                  <a:pt x="0" y="1869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30132" y="7481354"/>
            <a:ext cx="2187001" cy="2219282"/>
          </a:xfrm>
          <a:custGeom>
            <a:avLst/>
            <a:gdLst/>
            <a:ahLst/>
            <a:cxnLst/>
            <a:rect r="r" b="b" t="t" l="l"/>
            <a:pathLst>
              <a:path h="2219282" w="2187001">
                <a:moveTo>
                  <a:pt x="0" y="0"/>
                </a:moveTo>
                <a:lnTo>
                  <a:pt x="2187002" y="0"/>
                </a:lnTo>
                <a:lnTo>
                  <a:pt x="2187002" y="2219282"/>
                </a:lnTo>
                <a:lnTo>
                  <a:pt x="0" y="2219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674124" y="38100"/>
            <a:ext cx="1225871" cy="1179065"/>
          </a:xfrm>
          <a:custGeom>
            <a:avLst/>
            <a:gdLst/>
            <a:ahLst/>
            <a:cxnLst/>
            <a:rect r="r" b="b" t="t" l="l"/>
            <a:pathLst>
              <a:path h="1179065" w="1225871">
                <a:moveTo>
                  <a:pt x="0" y="0"/>
                </a:moveTo>
                <a:lnTo>
                  <a:pt x="1225871" y="0"/>
                </a:lnTo>
                <a:lnTo>
                  <a:pt x="1225871" y="1179065"/>
                </a:lnTo>
                <a:lnTo>
                  <a:pt x="0" y="11790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19608" y="5823048"/>
            <a:ext cx="2278770" cy="2249767"/>
          </a:xfrm>
          <a:custGeom>
            <a:avLst/>
            <a:gdLst/>
            <a:ahLst/>
            <a:cxnLst/>
            <a:rect r="r" b="b" t="t" l="l"/>
            <a:pathLst>
              <a:path h="2249767" w="2278770">
                <a:moveTo>
                  <a:pt x="0" y="0"/>
                </a:moveTo>
                <a:lnTo>
                  <a:pt x="2278770" y="0"/>
                </a:lnTo>
                <a:lnTo>
                  <a:pt x="2278770" y="2249767"/>
                </a:lnTo>
                <a:lnTo>
                  <a:pt x="0" y="22497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184576" y="3875355"/>
            <a:ext cx="2331301" cy="2331301"/>
          </a:xfrm>
          <a:custGeom>
            <a:avLst/>
            <a:gdLst/>
            <a:ahLst/>
            <a:cxnLst/>
            <a:rect r="r" b="b" t="t" l="l"/>
            <a:pathLst>
              <a:path h="2331301" w="2331301">
                <a:moveTo>
                  <a:pt x="0" y="0"/>
                </a:moveTo>
                <a:lnTo>
                  <a:pt x="2331302" y="0"/>
                </a:lnTo>
                <a:lnTo>
                  <a:pt x="2331302" y="2331301"/>
                </a:lnTo>
                <a:lnTo>
                  <a:pt x="0" y="23313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92263" y="8703201"/>
            <a:ext cx="1221446" cy="1399573"/>
          </a:xfrm>
          <a:custGeom>
            <a:avLst/>
            <a:gdLst/>
            <a:ahLst/>
            <a:cxnLst/>
            <a:rect r="r" b="b" t="t" l="l"/>
            <a:pathLst>
              <a:path h="1399573" w="1221446">
                <a:moveTo>
                  <a:pt x="0" y="0"/>
                </a:moveTo>
                <a:lnTo>
                  <a:pt x="1221446" y="0"/>
                </a:lnTo>
                <a:lnTo>
                  <a:pt x="1221446" y="1399573"/>
                </a:lnTo>
                <a:lnTo>
                  <a:pt x="0" y="13995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767764" y="5707040"/>
            <a:ext cx="788162" cy="922318"/>
          </a:xfrm>
          <a:custGeom>
            <a:avLst/>
            <a:gdLst/>
            <a:ahLst/>
            <a:cxnLst/>
            <a:rect r="r" b="b" t="t" l="l"/>
            <a:pathLst>
              <a:path h="922318" w="788162">
                <a:moveTo>
                  <a:pt x="0" y="0"/>
                </a:moveTo>
                <a:lnTo>
                  <a:pt x="788162" y="0"/>
                </a:lnTo>
                <a:lnTo>
                  <a:pt x="788162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63062" y="502920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8026" y="6201795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27307" y="5044457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75756" y="6074177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Key Differences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3677" y="502920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95402" y="6030345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Power BI Feature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07738" y="5044457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56187" y="6141164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Power BI Visualizations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48257" y="5066694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37758" y="6108485"/>
            <a:ext cx="3184627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Different Chart in Power BI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48860" y="75116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77091" y="8720031"/>
            <a:ext cx="1583856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KPI’s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05870" y="7528603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31510" y="8574090"/>
            <a:ext cx="3032668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Analysis Capabilities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64178" y="8793165"/>
            <a:ext cx="3032668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Forecasting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38822" y="8558892"/>
            <a:ext cx="3032668" cy="130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Collaboration and Cloud Integration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89716" y="8777967"/>
            <a:ext cx="3032668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Conclusion and Case Study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60353" y="7528603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34997" y="7557747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85890" y="7715567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53577" y="4025816"/>
            <a:ext cx="1172258" cy="1172258"/>
          </a:xfrm>
          <a:custGeom>
            <a:avLst/>
            <a:gdLst/>
            <a:ahLst/>
            <a:cxnLst/>
            <a:rect r="r" b="b" t="t" l="l"/>
            <a:pathLst>
              <a:path h="1172258" w="1172258">
                <a:moveTo>
                  <a:pt x="0" y="0"/>
                </a:moveTo>
                <a:lnTo>
                  <a:pt x="1172258" y="0"/>
                </a:lnTo>
                <a:lnTo>
                  <a:pt x="1172258" y="1172258"/>
                </a:lnTo>
                <a:lnTo>
                  <a:pt x="0" y="1172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36668" y="6788749"/>
            <a:ext cx="989167" cy="1313817"/>
          </a:xfrm>
          <a:custGeom>
            <a:avLst/>
            <a:gdLst/>
            <a:ahLst/>
            <a:cxnLst/>
            <a:rect r="r" b="b" t="t" l="l"/>
            <a:pathLst>
              <a:path h="1313817" w="989167">
                <a:moveTo>
                  <a:pt x="0" y="0"/>
                </a:moveTo>
                <a:lnTo>
                  <a:pt x="989167" y="0"/>
                </a:lnTo>
                <a:lnTo>
                  <a:pt x="989167" y="1313817"/>
                </a:lnTo>
                <a:lnTo>
                  <a:pt x="0" y="131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88259" y="3870317"/>
            <a:ext cx="7132181" cy="248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4"/>
              </a:lnSpc>
            </a:pPr>
            <a:r>
              <a:rPr lang="en-US" sz="3010" spc="295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Excel:</a:t>
            </a:r>
            <a:r>
              <a:rPr lang="en-US" sz="3010" spc="29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 powerful tool for spreadsheets, data analysis, and financial reporting, widely used in business operations.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188259" y="6568537"/>
            <a:ext cx="7720803" cy="252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934" spc="287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Power BI</a:t>
            </a:r>
            <a:r>
              <a:rPr lang="en-US" sz="2934" spc="28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A modern business analytics tool for transforming data into actionable insights, widely used for decision-making.</a:t>
            </a: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122031" y="1304859"/>
            <a:ext cx="7416941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5814"/>
            <a:ext cx="16500906" cy="8695879"/>
            <a:chOff x="0" y="0"/>
            <a:chExt cx="4345918" cy="2290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5918" cy="2290273"/>
            </a:xfrm>
            <a:custGeom>
              <a:avLst/>
              <a:gdLst/>
              <a:ahLst/>
              <a:cxnLst/>
              <a:rect r="r" b="b" t="t" l="l"/>
              <a:pathLst>
                <a:path h="2290273" w="4345918">
                  <a:moveTo>
                    <a:pt x="11730" y="0"/>
                  </a:moveTo>
                  <a:lnTo>
                    <a:pt x="4334188" y="0"/>
                  </a:lnTo>
                  <a:cubicBezTo>
                    <a:pt x="4337299" y="0"/>
                    <a:pt x="4340282" y="1236"/>
                    <a:pt x="4342482" y="3436"/>
                  </a:cubicBezTo>
                  <a:cubicBezTo>
                    <a:pt x="4344682" y="5635"/>
                    <a:pt x="4345918" y="8619"/>
                    <a:pt x="4345918" y="11730"/>
                  </a:cubicBezTo>
                  <a:lnTo>
                    <a:pt x="4345918" y="2278543"/>
                  </a:lnTo>
                  <a:cubicBezTo>
                    <a:pt x="4345918" y="2285021"/>
                    <a:pt x="4340666" y="2290273"/>
                    <a:pt x="4334188" y="2290273"/>
                  </a:cubicBezTo>
                  <a:lnTo>
                    <a:pt x="11730" y="2290273"/>
                  </a:lnTo>
                  <a:cubicBezTo>
                    <a:pt x="5251" y="2290273"/>
                    <a:pt x="0" y="2285021"/>
                    <a:pt x="0" y="2278543"/>
                  </a:cubicBezTo>
                  <a:lnTo>
                    <a:pt x="0" y="11730"/>
                  </a:lnTo>
                  <a:cubicBezTo>
                    <a:pt x="0" y="5251"/>
                    <a:pt x="5251" y="0"/>
                    <a:pt x="1173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345918" cy="2309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31486" y="3441052"/>
            <a:ext cx="3554927" cy="5623165"/>
            <a:chOff x="0" y="0"/>
            <a:chExt cx="936277" cy="14809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6277" cy="1480998"/>
            </a:xfrm>
            <a:custGeom>
              <a:avLst/>
              <a:gdLst/>
              <a:ahLst/>
              <a:cxnLst/>
              <a:rect r="r" b="b" t="t" l="l"/>
              <a:pathLst>
                <a:path h="1480998" w="936277">
                  <a:moveTo>
                    <a:pt x="43556" y="0"/>
                  </a:moveTo>
                  <a:lnTo>
                    <a:pt x="892721" y="0"/>
                  </a:lnTo>
                  <a:cubicBezTo>
                    <a:pt x="916776" y="0"/>
                    <a:pt x="936277" y="19501"/>
                    <a:pt x="936277" y="43556"/>
                  </a:cubicBezTo>
                  <a:lnTo>
                    <a:pt x="936277" y="1437442"/>
                  </a:lnTo>
                  <a:cubicBezTo>
                    <a:pt x="936277" y="1448994"/>
                    <a:pt x="931688" y="1460073"/>
                    <a:pt x="923520" y="1468241"/>
                  </a:cubicBezTo>
                  <a:cubicBezTo>
                    <a:pt x="915351" y="1476409"/>
                    <a:pt x="904273" y="1480998"/>
                    <a:pt x="892721" y="1480998"/>
                  </a:cubicBezTo>
                  <a:lnTo>
                    <a:pt x="43556" y="1480998"/>
                  </a:lnTo>
                  <a:cubicBezTo>
                    <a:pt x="32004" y="1480998"/>
                    <a:pt x="20926" y="1476409"/>
                    <a:pt x="12757" y="1468241"/>
                  </a:cubicBezTo>
                  <a:cubicBezTo>
                    <a:pt x="4589" y="1460073"/>
                    <a:pt x="0" y="1448994"/>
                    <a:pt x="0" y="1437442"/>
                  </a:cubicBezTo>
                  <a:lnTo>
                    <a:pt x="0" y="43556"/>
                  </a:lnTo>
                  <a:cubicBezTo>
                    <a:pt x="0" y="32004"/>
                    <a:pt x="4589" y="20926"/>
                    <a:pt x="12757" y="12757"/>
                  </a:cubicBezTo>
                  <a:cubicBezTo>
                    <a:pt x="20926" y="4589"/>
                    <a:pt x="32004" y="0"/>
                    <a:pt x="43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36277" cy="1500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31486" y="5471032"/>
            <a:ext cx="3550528" cy="565155"/>
            <a:chOff x="0" y="0"/>
            <a:chExt cx="935118" cy="148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5118" cy="148847"/>
            </a:xfrm>
            <a:custGeom>
              <a:avLst/>
              <a:gdLst/>
              <a:ahLst/>
              <a:cxnLst/>
              <a:rect r="r" b="b" t="t" l="l"/>
              <a:pathLst>
                <a:path h="148847" w="935118">
                  <a:moveTo>
                    <a:pt x="0" y="0"/>
                  </a:moveTo>
                  <a:lnTo>
                    <a:pt x="935118" y="0"/>
                  </a:lnTo>
                  <a:lnTo>
                    <a:pt x="935118" y="148847"/>
                  </a:lnTo>
                  <a:lnTo>
                    <a:pt x="0" y="1488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935118" cy="177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Data Handling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441052"/>
            <a:ext cx="3573749" cy="5623165"/>
            <a:chOff x="0" y="0"/>
            <a:chExt cx="941234" cy="14809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1234" cy="1480998"/>
            </a:xfrm>
            <a:custGeom>
              <a:avLst/>
              <a:gdLst/>
              <a:ahLst/>
              <a:cxnLst/>
              <a:rect r="r" b="b" t="t" l="l"/>
              <a:pathLst>
                <a:path h="1480998" w="941234">
                  <a:moveTo>
                    <a:pt x="43327" y="0"/>
                  </a:moveTo>
                  <a:lnTo>
                    <a:pt x="897908" y="0"/>
                  </a:lnTo>
                  <a:cubicBezTo>
                    <a:pt x="909399" y="0"/>
                    <a:pt x="920419" y="4565"/>
                    <a:pt x="928544" y="12690"/>
                  </a:cubicBezTo>
                  <a:cubicBezTo>
                    <a:pt x="936670" y="20815"/>
                    <a:pt x="941234" y="31836"/>
                    <a:pt x="941234" y="43327"/>
                  </a:cubicBezTo>
                  <a:lnTo>
                    <a:pt x="941234" y="1437672"/>
                  </a:lnTo>
                  <a:cubicBezTo>
                    <a:pt x="941234" y="1461600"/>
                    <a:pt x="921836" y="1480998"/>
                    <a:pt x="897908" y="1480998"/>
                  </a:cubicBezTo>
                  <a:lnTo>
                    <a:pt x="43327" y="1480998"/>
                  </a:lnTo>
                  <a:cubicBezTo>
                    <a:pt x="19398" y="1480998"/>
                    <a:pt x="0" y="1461600"/>
                    <a:pt x="0" y="1437672"/>
                  </a:cubicBezTo>
                  <a:lnTo>
                    <a:pt x="0" y="43327"/>
                  </a:lnTo>
                  <a:cubicBezTo>
                    <a:pt x="0" y="19398"/>
                    <a:pt x="19398" y="0"/>
                    <a:pt x="43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66675"/>
              <a:ext cx="941234" cy="1414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00738" y="5528564"/>
            <a:ext cx="3573749" cy="527990"/>
            <a:chOff x="0" y="0"/>
            <a:chExt cx="941234" cy="1390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1234" cy="139059"/>
            </a:xfrm>
            <a:custGeom>
              <a:avLst/>
              <a:gdLst/>
              <a:ahLst/>
              <a:cxnLst/>
              <a:rect r="r" b="b" t="t" l="l"/>
              <a:pathLst>
                <a:path h="139059" w="941234">
                  <a:moveTo>
                    <a:pt x="0" y="0"/>
                  </a:moveTo>
                  <a:lnTo>
                    <a:pt x="941234" y="0"/>
                  </a:lnTo>
                  <a:lnTo>
                    <a:pt x="941234" y="139059"/>
                  </a:lnTo>
                  <a:lnTo>
                    <a:pt x="0" y="13905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941234" cy="167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Data Visualization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863687" y="3460102"/>
            <a:ext cx="3556776" cy="5623165"/>
            <a:chOff x="0" y="0"/>
            <a:chExt cx="936764" cy="14809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36764" cy="1480998"/>
            </a:xfrm>
            <a:custGeom>
              <a:avLst/>
              <a:gdLst/>
              <a:ahLst/>
              <a:cxnLst/>
              <a:rect r="r" b="b" t="t" l="l"/>
              <a:pathLst>
                <a:path h="1480998" w="936764">
                  <a:moveTo>
                    <a:pt x="43533" y="0"/>
                  </a:moveTo>
                  <a:lnTo>
                    <a:pt x="893231" y="0"/>
                  </a:lnTo>
                  <a:cubicBezTo>
                    <a:pt x="904776" y="0"/>
                    <a:pt x="915849" y="4587"/>
                    <a:pt x="924013" y="12751"/>
                  </a:cubicBezTo>
                  <a:cubicBezTo>
                    <a:pt x="932178" y="20915"/>
                    <a:pt x="936764" y="31988"/>
                    <a:pt x="936764" y="43533"/>
                  </a:cubicBezTo>
                  <a:lnTo>
                    <a:pt x="936764" y="1437465"/>
                  </a:lnTo>
                  <a:cubicBezTo>
                    <a:pt x="936764" y="1449011"/>
                    <a:pt x="932178" y="1460084"/>
                    <a:pt x="924013" y="1468248"/>
                  </a:cubicBezTo>
                  <a:cubicBezTo>
                    <a:pt x="915849" y="1476412"/>
                    <a:pt x="904776" y="1480998"/>
                    <a:pt x="893231" y="1480998"/>
                  </a:cubicBezTo>
                  <a:lnTo>
                    <a:pt x="43533" y="1480998"/>
                  </a:lnTo>
                  <a:cubicBezTo>
                    <a:pt x="31988" y="1480998"/>
                    <a:pt x="20915" y="1476412"/>
                    <a:pt x="12751" y="1468248"/>
                  </a:cubicBezTo>
                  <a:cubicBezTo>
                    <a:pt x="4587" y="1460084"/>
                    <a:pt x="0" y="1449011"/>
                    <a:pt x="0" y="1437465"/>
                  </a:cubicBezTo>
                  <a:lnTo>
                    <a:pt x="0" y="43533"/>
                  </a:lnTo>
                  <a:cubicBezTo>
                    <a:pt x="0" y="31988"/>
                    <a:pt x="4587" y="20915"/>
                    <a:pt x="12751" y="12751"/>
                  </a:cubicBezTo>
                  <a:cubicBezTo>
                    <a:pt x="20915" y="4587"/>
                    <a:pt x="31988" y="0"/>
                    <a:pt x="435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936764" cy="1500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63687" y="5548930"/>
            <a:ext cx="3556776" cy="527990"/>
            <a:chOff x="0" y="0"/>
            <a:chExt cx="936764" cy="1390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36764" cy="139059"/>
            </a:xfrm>
            <a:custGeom>
              <a:avLst/>
              <a:gdLst/>
              <a:ahLst/>
              <a:cxnLst/>
              <a:rect r="r" b="b" t="t" l="l"/>
              <a:pathLst>
                <a:path h="139059" w="936764">
                  <a:moveTo>
                    <a:pt x="0" y="0"/>
                  </a:moveTo>
                  <a:lnTo>
                    <a:pt x="936764" y="0"/>
                  </a:lnTo>
                  <a:lnTo>
                    <a:pt x="936764" y="139059"/>
                  </a:lnTo>
                  <a:lnTo>
                    <a:pt x="0" y="13905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936764" cy="167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Collaboration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734788" y="3460102"/>
            <a:ext cx="3524512" cy="5604115"/>
            <a:chOff x="0" y="0"/>
            <a:chExt cx="928267" cy="147598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28267" cy="1475981"/>
            </a:xfrm>
            <a:custGeom>
              <a:avLst/>
              <a:gdLst/>
              <a:ahLst/>
              <a:cxnLst/>
              <a:rect r="r" b="b" t="t" l="l"/>
              <a:pathLst>
                <a:path h="1475981" w="928267">
                  <a:moveTo>
                    <a:pt x="43932" y="0"/>
                  </a:moveTo>
                  <a:lnTo>
                    <a:pt x="884335" y="0"/>
                  </a:lnTo>
                  <a:cubicBezTo>
                    <a:pt x="895986" y="0"/>
                    <a:pt x="907160" y="4629"/>
                    <a:pt x="915399" y="12867"/>
                  </a:cubicBezTo>
                  <a:cubicBezTo>
                    <a:pt x="923638" y="21106"/>
                    <a:pt x="928267" y="32280"/>
                    <a:pt x="928267" y="43932"/>
                  </a:cubicBezTo>
                  <a:lnTo>
                    <a:pt x="928267" y="1432049"/>
                  </a:lnTo>
                  <a:cubicBezTo>
                    <a:pt x="928267" y="1443701"/>
                    <a:pt x="923638" y="1454875"/>
                    <a:pt x="915399" y="1463114"/>
                  </a:cubicBezTo>
                  <a:cubicBezTo>
                    <a:pt x="907160" y="1471352"/>
                    <a:pt x="895986" y="1475981"/>
                    <a:pt x="884335" y="1475981"/>
                  </a:cubicBezTo>
                  <a:lnTo>
                    <a:pt x="43932" y="1475981"/>
                  </a:lnTo>
                  <a:cubicBezTo>
                    <a:pt x="32280" y="1475981"/>
                    <a:pt x="21106" y="1471352"/>
                    <a:pt x="12867" y="1463114"/>
                  </a:cubicBezTo>
                  <a:cubicBezTo>
                    <a:pt x="4629" y="1454875"/>
                    <a:pt x="0" y="1443701"/>
                    <a:pt x="0" y="1432049"/>
                  </a:cubicBezTo>
                  <a:lnTo>
                    <a:pt x="0" y="43932"/>
                  </a:lnTo>
                  <a:cubicBezTo>
                    <a:pt x="0" y="32280"/>
                    <a:pt x="4629" y="21106"/>
                    <a:pt x="12867" y="12867"/>
                  </a:cubicBezTo>
                  <a:cubicBezTo>
                    <a:pt x="21106" y="4629"/>
                    <a:pt x="32280" y="0"/>
                    <a:pt x="43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928267" cy="149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810988" y="5528564"/>
            <a:ext cx="3448312" cy="527990"/>
            <a:chOff x="0" y="0"/>
            <a:chExt cx="908197" cy="1390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8197" cy="139059"/>
            </a:xfrm>
            <a:custGeom>
              <a:avLst/>
              <a:gdLst/>
              <a:ahLst/>
              <a:cxnLst/>
              <a:rect r="r" b="b" t="t" l="l"/>
              <a:pathLst>
                <a:path h="139059" w="908197">
                  <a:moveTo>
                    <a:pt x="0" y="0"/>
                  </a:moveTo>
                  <a:lnTo>
                    <a:pt x="908197" y="0"/>
                  </a:lnTo>
                  <a:lnTo>
                    <a:pt x="908197" y="139059"/>
                  </a:lnTo>
                  <a:lnTo>
                    <a:pt x="0" y="13905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908197" cy="167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Automation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943403" y="3989301"/>
            <a:ext cx="1397344" cy="1049278"/>
          </a:xfrm>
          <a:custGeom>
            <a:avLst/>
            <a:gdLst/>
            <a:ahLst/>
            <a:cxnLst/>
            <a:rect r="r" b="b" t="t" l="l"/>
            <a:pathLst>
              <a:path h="1049278" w="1397344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440521" y="4123630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999320" y="3808479"/>
            <a:ext cx="1376584" cy="1376584"/>
          </a:xfrm>
          <a:custGeom>
            <a:avLst/>
            <a:gdLst/>
            <a:ahLst/>
            <a:cxnLst/>
            <a:rect r="r" b="b" t="t" l="l"/>
            <a:pathLst>
              <a:path h="1376584" w="1376584">
                <a:moveTo>
                  <a:pt x="0" y="0"/>
                </a:moveTo>
                <a:lnTo>
                  <a:pt x="1376584" y="0"/>
                </a:lnTo>
                <a:lnTo>
                  <a:pt x="1376584" y="1376584"/>
                </a:lnTo>
                <a:lnTo>
                  <a:pt x="0" y="13765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597020" y="3808479"/>
            <a:ext cx="1410922" cy="1410922"/>
          </a:xfrm>
          <a:custGeom>
            <a:avLst/>
            <a:gdLst/>
            <a:ahLst/>
            <a:cxnLst/>
            <a:rect r="r" b="b" t="t" l="l"/>
            <a:pathLst>
              <a:path h="1410922" w="1410922">
                <a:moveTo>
                  <a:pt x="0" y="0"/>
                </a:moveTo>
                <a:lnTo>
                  <a:pt x="1410923" y="0"/>
                </a:lnTo>
                <a:lnTo>
                  <a:pt x="1410923" y="1410923"/>
                </a:lnTo>
                <a:lnTo>
                  <a:pt x="0" y="1410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DIFFERENCES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66432" y="6214535"/>
            <a:ext cx="3065984" cy="232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6"/>
              </a:lnSpc>
            </a:pPr>
            <a:r>
              <a:rPr lang="en-US" sz="2676" spc="-2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Power BI manages larger data volumes, enabling businesses to analyze millions of records with ease.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59773" y="6195485"/>
            <a:ext cx="3164605" cy="30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0"/>
              </a:lnSpc>
            </a:pPr>
            <a:r>
              <a:rPr lang="en-US" sz="2586" spc="-2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Power BI's cloud-based platform enhances team collaboration, essential for distributed teams.</a:t>
            </a:r>
          </a:p>
          <a:p>
            <a:pPr algn="just">
              <a:lnSpc>
                <a:spcPts val="3200"/>
              </a:lnSpc>
            </a:pPr>
            <a:r>
              <a:rPr lang="en-US" sz="2286" spc="-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>
              <a:lnSpc>
                <a:spcPts val="320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6048375" y="6205010"/>
            <a:ext cx="3353350" cy="271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Power BI provides interactive dashboards and advanced visualizations, helping businesses understand trends and KPIs better.</a:t>
            </a:r>
          </a:p>
          <a:p>
            <a:pPr algn="l">
              <a:lnSpc>
                <a:spcPts val="2514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3905368" y="6128810"/>
            <a:ext cx="3183352" cy="383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713" spc="-2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Power BI's automated data refreshes streamline reporting, reducing manual efforts for business analysts.</a:t>
            </a:r>
          </a:p>
          <a:p>
            <a:pPr algn="l">
              <a:lnSpc>
                <a:spcPts val="3938"/>
              </a:lnSpc>
            </a:pPr>
            <a:r>
              <a:rPr lang="en-US" sz="2813" spc="-2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393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3329" y="303014"/>
            <a:ext cx="17808457" cy="9727416"/>
            <a:chOff x="0" y="0"/>
            <a:chExt cx="4690293" cy="25619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90293" cy="2561953"/>
            </a:xfrm>
            <a:custGeom>
              <a:avLst/>
              <a:gdLst/>
              <a:ahLst/>
              <a:cxnLst/>
              <a:rect r="r" b="b" t="t" l="l"/>
              <a:pathLst>
                <a:path h="2561953" w="4690293">
                  <a:moveTo>
                    <a:pt x="0" y="0"/>
                  </a:moveTo>
                  <a:lnTo>
                    <a:pt x="4690293" y="0"/>
                  </a:lnTo>
                  <a:lnTo>
                    <a:pt x="4690293" y="2561953"/>
                  </a:lnTo>
                  <a:lnTo>
                    <a:pt x="0" y="2561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690293" cy="2581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0715" y="547829"/>
          <a:ext cx="16973684" cy="9191342"/>
        </p:xfrm>
        <a:graphic>
          <a:graphicData uri="http://schemas.openxmlformats.org/drawingml/2006/table">
            <a:tbl>
              <a:tblPr/>
              <a:tblGrid>
                <a:gridCol w="2554111"/>
                <a:gridCol w="7399258"/>
                <a:gridCol w="7020315"/>
              </a:tblGrid>
              <a:tr h="8512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Power BI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Excel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943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Handling Large Datasets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Efficient compression for large datasets (e.g.,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   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300MB .csv files).</a:t>
                      </a:r>
                    </a:p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Combines multiple datasets seamlessly.</a:t>
                      </a:r>
                    </a:p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Maintains performance with massive data.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Struggles with very large datasets.</a:t>
                      </a:r>
                      <a:endParaRPr lang="en-US" sz="1100"/>
                    </a:p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Combining multiple filesis cumbersome.</a:t>
                      </a:r>
                    </a:p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Performance issues withlarge files.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63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Trend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385" indent="-226693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Built-in Time Intelligence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Easily view trends with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pre-built time functions.</a:t>
                      </a:r>
                    </a:p>
                    <a:p>
                      <a:pPr algn="l" marL="453385" indent="-226693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Date Dimension Table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Createand link with data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quickly.</a:t>
                      </a:r>
                    </a:p>
                    <a:p>
                      <a:pPr algn="l" marL="453385" indent="-226693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Time-Based Metric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s: Generatemeasures like year-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to-date revenue easily.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7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Manual Time Analysis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Requires complex macros for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time trends.</a:t>
                      </a:r>
                    </a:p>
                    <a:p>
                      <a:pPr algn="l" marL="431797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Date Handling: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No built-in timeintelligence; needs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manual setup.</a:t>
                      </a:r>
                    </a:p>
                    <a:p>
                      <a:pPr algn="l" marL="431797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Time-Based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Metrics: Difficult to create and manage.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42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Design and Customization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Drag-and-Drop Interface: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Easy to design and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    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customize.</a:t>
                      </a:r>
                    </a:p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Themes (.json files)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: Simple import of consistent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     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branding themes.</a:t>
                      </a:r>
                    </a:p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Format Painter: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Copy formatting across visuals.</a:t>
                      </a:r>
                    </a:p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Visual Formatting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: Customizablevisual elements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     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like markers and datalabels.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Manual Design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: Limited drag-and-drop functionality.</a:t>
                      </a:r>
                      <a:endParaRPr lang="en-US" sz="1100"/>
                    </a:p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Design Consistency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: Difficult to maintain consistent branding.</a:t>
                      </a:r>
                    </a:p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Manual Formatting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: Requires manual adjustment for each visual.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3329" y="303014"/>
            <a:ext cx="17808457" cy="9727416"/>
            <a:chOff x="0" y="0"/>
            <a:chExt cx="4690293" cy="25619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90293" cy="2561953"/>
            </a:xfrm>
            <a:custGeom>
              <a:avLst/>
              <a:gdLst/>
              <a:ahLst/>
              <a:cxnLst/>
              <a:rect r="r" b="b" t="t" l="l"/>
              <a:pathLst>
                <a:path h="2561953" w="4690293">
                  <a:moveTo>
                    <a:pt x="0" y="0"/>
                  </a:moveTo>
                  <a:lnTo>
                    <a:pt x="4690293" y="0"/>
                  </a:lnTo>
                  <a:lnTo>
                    <a:pt x="4690293" y="2561953"/>
                  </a:lnTo>
                  <a:lnTo>
                    <a:pt x="0" y="2561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690293" cy="2581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57158" y="571666"/>
          <a:ext cx="16973684" cy="9210509"/>
        </p:xfrm>
        <a:graphic>
          <a:graphicData uri="http://schemas.openxmlformats.org/drawingml/2006/table">
            <a:tbl>
              <a:tblPr/>
              <a:tblGrid>
                <a:gridCol w="2554111"/>
                <a:gridCol w="7399258"/>
                <a:gridCol w="7020315"/>
              </a:tblGrid>
              <a:tr h="8512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Power BI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Excel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71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Cloud-Based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Publishing: Publish to the secure Power BI Service.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Quick Insights: Automated insights from data.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Natural Language Query: Type questions and get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    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answers in visual form.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Personalized Dashboards: Create and customize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    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dashboards from various reports.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Alerts: Set up email notifications for KPIs.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Sharing: Manual distribution via email or shared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    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drives.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Insights: No automated insight generation.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Query: No natural language query capabilities.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Dashboards: Limited dashboard customization.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Alerts: No built-in alertsystem for KPIs.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21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Row-Level 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Setup: 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Easy to set up security filters and roles.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Role Management: 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Define roles and apply filters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f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or different user groups.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Access: 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Controls visibility based on user roles.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Setup: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More complex and manualsetup for data</a:t>
                      </a:r>
                      <a:endParaRPr lang="en-US" sz="1100"/>
                    </a:p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security.</a:t>
                      </a:r>
                    </a:p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Role Management: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Difficult to managesecurity</a:t>
                      </a:r>
                    </a:p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without additional tools.</a:t>
                      </a:r>
                    </a:p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Access: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control over data visibility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.</a:t>
                      </a:r>
                    </a:p>
                    <a:p>
                      <a:pPr algn="l">
                        <a:lnSpc>
                          <a:spcPts val="32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6405" y="3908571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131211">
                <a:alpha val="16863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26405" y="5914918"/>
            <a:ext cx="736150" cy="662821"/>
            <a:chOff x="0" y="0"/>
            <a:chExt cx="193883" cy="1745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26405" y="8045529"/>
            <a:ext cx="736150" cy="662821"/>
            <a:chOff x="0" y="0"/>
            <a:chExt cx="193883" cy="1745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0927620" y="4906117"/>
            <a:ext cx="1278181" cy="1278181"/>
          </a:xfrm>
          <a:custGeom>
            <a:avLst/>
            <a:gdLst/>
            <a:ahLst/>
            <a:cxnLst/>
            <a:rect r="r" b="b" t="t" l="l"/>
            <a:pathLst>
              <a:path h="1278181" w="1278181">
                <a:moveTo>
                  <a:pt x="0" y="0"/>
                </a:moveTo>
                <a:lnTo>
                  <a:pt x="1278181" y="0"/>
                </a:lnTo>
                <a:lnTo>
                  <a:pt x="1278181" y="1278181"/>
                </a:lnTo>
                <a:lnTo>
                  <a:pt x="0" y="1278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590861" y="4785830"/>
            <a:ext cx="1230294" cy="1230294"/>
          </a:xfrm>
          <a:custGeom>
            <a:avLst/>
            <a:gdLst/>
            <a:ahLst/>
            <a:cxnLst/>
            <a:rect r="r" b="b" t="t" l="l"/>
            <a:pathLst>
              <a:path h="1230294" w="1230294">
                <a:moveTo>
                  <a:pt x="0" y="0"/>
                </a:moveTo>
                <a:lnTo>
                  <a:pt x="1230294" y="0"/>
                </a:lnTo>
                <a:lnTo>
                  <a:pt x="1230294" y="1230294"/>
                </a:lnTo>
                <a:lnTo>
                  <a:pt x="0" y="1230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295803" y="7058273"/>
            <a:ext cx="1698725" cy="1698725"/>
          </a:xfrm>
          <a:custGeom>
            <a:avLst/>
            <a:gdLst/>
            <a:ahLst/>
            <a:cxnLst/>
            <a:rect r="r" b="b" t="t" l="l"/>
            <a:pathLst>
              <a:path h="1698725" w="1698725">
                <a:moveTo>
                  <a:pt x="0" y="0"/>
                </a:moveTo>
                <a:lnTo>
                  <a:pt x="1698725" y="0"/>
                </a:lnTo>
                <a:lnTo>
                  <a:pt x="1698725" y="1698725"/>
                </a:lnTo>
                <a:lnTo>
                  <a:pt x="0" y="1698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359180" y="3842611"/>
            <a:ext cx="7641248" cy="207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420" spc="237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Data Connectivity</a:t>
            </a:r>
            <a:r>
              <a:rPr lang="en-US" sz="2420" spc="23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Power BI integrates with numerous business data sources (e.g., CRM, ERP systems), crucial for comprehensive reporting.</a:t>
            </a:r>
          </a:p>
          <a:p>
            <a:pPr algn="l" marL="0" indent="0" lvl="0">
              <a:lnSpc>
                <a:spcPts val="334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POWER BI FEATURES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59180" y="5876818"/>
            <a:ext cx="7631640" cy="1973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1"/>
              </a:lnSpc>
            </a:pPr>
            <a:r>
              <a:rPr lang="en-US" sz="2305" spc="225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Real-time Dashboards</a:t>
            </a:r>
            <a:r>
              <a:rPr lang="en-US" sz="2305" spc="22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Businesses can monitor live data (e.g., sales performance, supply chain metrics) and respond quickly to changes.</a:t>
            </a:r>
          </a:p>
          <a:p>
            <a:pPr algn="l" marL="0" indent="0" lvl="0">
              <a:lnSpc>
                <a:spcPts val="3181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2349572" y="7997904"/>
            <a:ext cx="7631640" cy="206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6"/>
              </a:lnSpc>
            </a:pPr>
            <a:r>
              <a:rPr lang="en-US" sz="2360" spc="231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AI Capabilities</a:t>
            </a:r>
            <a:r>
              <a:rPr lang="en-US" sz="2360" spc="23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Power BI uses AI to detect patterns in data, allowing companies to forecast demand and identify opportunities.</a:t>
            </a:r>
          </a:p>
          <a:p>
            <a:pPr algn="l" marL="0" indent="0" lvl="0">
              <a:lnSpc>
                <a:spcPts val="32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55727" y="6689686"/>
            <a:ext cx="3189627" cy="8949463"/>
            <a:chOff x="0" y="0"/>
            <a:chExt cx="840066" cy="2357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066" cy="2357060"/>
            </a:xfrm>
            <a:custGeom>
              <a:avLst/>
              <a:gdLst/>
              <a:ahLst/>
              <a:cxnLst/>
              <a:rect r="r" b="b" t="t" l="l"/>
              <a:pathLst>
                <a:path h="2357060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296380"/>
                  </a:lnTo>
                  <a:cubicBezTo>
                    <a:pt x="840066" y="2329893"/>
                    <a:pt x="812899" y="2357060"/>
                    <a:pt x="779386" y="2357060"/>
                  </a:cubicBezTo>
                  <a:lnTo>
                    <a:pt x="60680" y="2357060"/>
                  </a:lnTo>
                  <a:cubicBezTo>
                    <a:pt x="27168" y="2357060"/>
                    <a:pt x="0" y="2329893"/>
                    <a:pt x="0" y="2296380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40066" cy="2376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2700" y="5570301"/>
            <a:ext cx="3189627" cy="8831499"/>
            <a:chOff x="0" y="0"/>
            <a:chExt cx="840066" cy="23259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066" cy="2325992"/>
            </a:xfrm>
            <a:custGeom>
              <a:avLst/>
              <a:gdLst/>
              <a:ahLst/>
              <a:cxnLst/>
              <a:rect r="r" b="b" t="t" l="l"/>
              <a:pathLst>
                <a:path h="2325992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265311"/>
                  </a:lnTo>
                  <a:cubicBezTo>
                    <a:pt x="840066" y="2298824"/>
                    <a:pt x="812899" y="2325992"/>
                    <a:pt x="779386" y="2325992"/>
                  </a:cubicBezTo>
                  <a:lnTo>
                    <a:pt x="60680" y="2325992"/>
                  </a:lnTo>
                  <a:cubicBezTo>
                    <a:pt x="27168" y="2325992"/>
                    <a:pt x="0" y="2298824"/>
                    <a:pt x="0" y="2265311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40066" cy="2345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69673" y="4295140"/>
            <a:ext cx="3189627" cy="8696025"/>
            <a:chOff x="0" y="0"/>
            <a:chExt cx="840066" cy="22903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0066" cy="2290311"/>
            </a:xfrm>
            <a:custGeom>
              <a:avLst/>
              <a:gdLst/>
              <a:ahLst/>
              <a:cxnLst/>
              <a:rect r="r" b="b" t="t" l="l"/>
              <a:pathLst>
                <a:path h="2290311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229631"/>
                  </a:lnTo>
                  <a:cubicBezTo>
                    <a:pt x="840066" y="2263143"/>
                    <a:pt x="812899" y="2290311"/>
                    <a:pt x="779386" y="2290311"/>
                  </a:cubicBezTo>
                  <a:lnTo>
                    <a:pt x="60680" y="2290311"/>
                  </a:lnTo>
                  <a:cubicBezTo>
                    <a:pt x="27168" y="2290311"/>
                    <a:pt x="0" y="2263143"/>
                    <a:pt x="0" y="2229631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40066" cy="230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6146" y="1139775"/>
            <a:ext cx="8616655" cy="3497075"/>
            <a:chOff x="0" y="0"/>
            <a:chExt cx="2269407" cy="9210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9407" cy="921040"/>
            </a:xfrm>
            <a:custGeom>
              <a:avLst/>
              <a:gdLst/>
              <a:ahLst/>
              <a:cxnLst/>
              <a:rect r="r" b="b" t="t" l="l"/>
              <a:pathLst>
                <a:path h="921040" w="2269407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98578"/>
                  </a:lnTo>
                  <a:cubicBezTo>
                    <a:pt x="2269407" y="910984"/>
                    <a:pt x="2259350" y="921040"/>
                    <a:pt x="2246945" y="921040"/>
                  </a:cubicBezTo>
                  <a:lnTo>
                    <a:pt x="22462" y="921040"/>
                  </a:lnTo>
                  <a:cubicBezTo>
                    <a:pt x="10057" y="921040"/>
                    <a:pt x="0" y="910984"/>
                    <a:pt x="0" y="898578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269407" cy="94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493104" y="7619794"/>
            <a:ext cx="1051933" cy="1051933"/>
          </a:xfrm>
          <a:custGeom>
            <a:avLst/>
            <a:gdLst/>
            <a:ahLst/>
            <a:cxnLst/>
            <a:rect r="r" b="b" t="t" l="l"/>
            <a:pathLst>
              <a:path h="1051933" w="1051933">
                <a:moveTo>
                  <a:pt x="0" y="0"/>
                </a:moveTo>
                <a:lnTo>
                  <a:pt x="1051933" y="0"/>
                </a:lnTo>
                <a:lnTo>
                  <a:pt x="1051933" y="1051933"/>
                </a:lnTo>
                <a:lnTo>
                  <a:pt x="0" y="1051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33682" y="6939547"/>
            <a:ext cx="1127764" cy="1127764"/>
          </a:xfrm>
          <a:custGeom>
            <a:avLst/>
            <a:gdLst/>
            <a:ahLst/>
            <a:cxnLst/>
            <a:rect r="r" b="b" t="t" l="l"/>
            <a:pathLst>
              <a:path h="1127764" w="1127764">
                <a:moveTo>
                  <a:pt x="0" y="0"/>
                </a:moveTo>
                <a:lnTo>
                  <a:pt x="1127764" y="0"/>
                </a:lnTo>
                <a:lnTo>
                  <a:pt x="1127764" y="1127764"/>
                </a:lnTo>
                <a:lnTo>
                  <a:pt x="0" y="112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44215" y="5984461"/>
            <a:ext cx="1240543" cy="1240543"/>
          </a:xfrm>
          <a:custGeom>
            <a:avLst/>
            <a:gdLst/>
            <a:ahLst/>
            <a:cxnLst/>
            <a:rect r="r" b="b" t="t" l="l"/>
            <a:pathLst>
              <a:path h="1240543" w="1240543">
                <a:moveTo>
                  <a:pt x="0" y="0"/>
                </a:moveTo>
                <a:lnTo>
                  <a:pt x="1240543" y="0"/>
                </a:lnTo>
                <a:lnTo>
                  <a:pt x="1240543" y="1240544"/>
                </a:lnTo>
                <a:lnTo>
                  <a:pt x="0" y="12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15352" y="1239813"/>
            <a:ext cx="6609022" cy="147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61" spc="149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POWER BI VISUALIZATIONS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13767" y="6979179"/>
            <a:ext cx="2810608" cy="44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659" spc="37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Sales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42800" y="5788460"/>
            <a:ext cx="2629427" cy="90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0"/>
              </a:lnSpc>
              <a:spcBef>
                <a:spcPct val="0"/>
              </a:spcBef>
            </a:pPr>
            <a:r>
              <a:rPr lang="en-US" sz="2659" spc="37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Customer Segmentation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49773" y="4669074"/>
            <a:ext cx="2629427" cy="90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0"/>
              </a:lnSpc>
              <a:spcBef>
                <a:spcPct val="0"/>
              </a:spcBef>
            </a:pPr>
            <a:r>
              <a:rPr lang="en-US" sz="2659" spc="37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Financial Performance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54072" y="2799710"/>
            <a:ext cx="8179852" cy="154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49">
                <a:solidFill>
                  <a:srgbClr val="131211"/>
                </a:solidFill>
                <a:latin typeface="Canva Sans"/>
                <a:ea typeface="Canva Sans"/>
                <a:cs typeface="Canva Sans"/>
                <a:sym typeface="Canva Sans"/>
              </a:rPr>
              <a:t>Power BI Visualizations transform complex data into interactive and insightful visual representations, enabling users to uncover trends, patterns, and actionable insights through dynamic charts, graphs, and dashboards.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49773" y="7402889"/>
            <a:ext cx="2629427" cy="249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173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Ex. </a:t>
            </a:r>
          </a:p>
          <a:p>
            <a:pPr algn="l" marL="534095" indent="-267048" lvl="1">
              <a:lnSpc>
                <a:spcPts val="3413"/>
              </a:lnSpc>
              <a:buFont typeface="Arial"/>
              <a:buChar char="•"/>
            </a:pPr>
            <a:r>
              <a:rPr lang="en-US" sz="2473" spc="34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Waterfall charts</a:t>
            </a:r>
            <a:r>
              <a:rPr lang="en-US" sz="2473" spc="34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  <a:p>
            <a:pPr algn="l" marL="534095" indent="-267048" lvl="1">
              <a:lnSpc>
                <a:spcPts val="3413"/>
              </a:lnSpc>
              <a:buFont typeface="Arial"/>
              <a:buChar char="•"/>
            </a:pPr>
            <a:r>
              <a:rPr lang="en-US" sz="2473" spc="34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Gauge chart</a:t>
            </a:r>
          </a:p>
          <a:p>
            <a:pPr algn="l" marL="534095" indent="-267048" lvl="1">
              <a:lnSpc>
                <a:spcPts val="3413"/>
              </a:lnSpc>
              <a:buFont typeface="Arial"/>
              <a:buChar char="•"/>
            </a:pPr>
            <a:r>
              <a:rPr lang="en-US" sz="2473" spc="34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Decomposition tree chart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82851" y="8267336"/>
            <a:ext cx="2629427" cy="135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2659" spc="37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Ex. </a:t>
            </a:r>
          </a:p>
          <a:p>
            <a:pPr algn="l" marL="574210" indent="-287105" lvl="1">
              <a:lnSpc>
                <a:spcPts val="3670"/>
              </a:lnSpc>
              <a:buFont typeface="Arial"/>
              <a:buChar char="•"/>
            </a:pPr>
            <a:r>
              <a:rPr lang="en-US" sz="2659" spc="37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Waterfall charts</a:t>
            </a:r>
            <a:r>
              <a:rPr lang="en-US" sz="2659" spc="37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13767" y="8747927"/>
            <a:ext cx="2753583" cy="130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4"/>
              </a:lnSpc>
            </a:pPr>
            <a:r>
              <a:rPr lang="en-US" sz="2524" spc="35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Ex.  Decomposition tree charts</a:t>
            </a:r>
            <a:r>
              <a:rPr lang="en-US" sz="2524" spc="35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5640" y="2097154"/>
            <a:ext cx="16616720" cy="7703995"/>
          </a:xfrm>
          <a:custGeom>
            <a:avLst/>
            <a:gdLst/>
            <a:ahLst/>
            <a:cxnLst/>
            <a:rect r="r" b="b" t="t" l="l"/>
            <a:pathLst>
              <a:path h="7703995" w="16616720">
                <a:moveTo>
                  <a:pt x="0" y="0"/>
                </a:moveTo>
                <a:lnTo>
                  <a:pt x="16616720" y="0"/>
                </a:lnTo>
                <a:lnTo>
                  <a:pt x="16616720" y="7703995"/>
                </a:lnTo>
                <a:lnTo>
                  <a:pt x="0" y="770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69" r="0" b="-336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845661" y="358886"/>
            <a:ext cx="9936263" cy="1234843"/>
            <a:chOff x="0" y="0"/>
            <a:chExt cx="2616958" cy="3252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16958" cy="325226"/>
            </a:xfrm>
            <a:custGeom>
              <a:avLst/>
              <a:gdLst/>
              <a:ahLst/>
              <a:cxnLst/>
              <a:rect r="r" b="b" t="t" l="l"/>
              <a:pathLst>
                <a:path h="325226" w="2616958">
                  <a:moveTo>
                    <a:pt x="39737" y="0"/>
                  </a:moveTo>
                  <a:lnTo>
                    <a:pt x="2577221" y="0"/>
                  </a:lnTo>
                  <a:cubicBezTo>
                    <a:pt x="2599167" y="0"/>
                    <a:pt x="2616958" y="17791"/>
                    <a:pt x="2616958" y="39737"/>
                  </a:cubicBezTo>
                  <a:lnTo>
                    <a:pt x="2616958" y="285489"/>
                  </a:lnTo>
                  <a:cubicBezTo>
                    <a:pt x="2616958" y="307435"/>
                    <a:pt x="2599167" y="325226"/>
                    <a:pt x="2577221" y="325226"/>
                  </a:cubicBezTo>
                  <a:lnTo>
                    <a:pt x="39737" y="325226"/>
                  </a:lnTo>
                  <a:cubicBezTo>
                    <a:pt x="17791" y="325226"/>
                    <a:pt x="0" y="307435"/>
                    <a:pt x="0" y="285489"/>
                  </a:cubicBezTo>
                  <a:lnTo>
                    <a:pt x="0" y="39737"/>
                  </a:lnTo>
                  <a:cubicBezTo>
                    <a:pt x="0" y="17791"/>
                    <a:pt x="17791" y="0"/>
                    <a:pt x="3973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616958" cy="344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845661" y="430641"/>
            <a:ext cx="93393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 Charts in 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496234" y="172831"/>
            <a:ext cx="574640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Your paragraph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DAGN2q14AYQ</dc:identifier>
  <dcterms:modified xsi:type="dcterms:W3CDTF">2011-08-01T06:04:30Z</dcterms:modified>
  <cp:revision>1</cp:revision>
  <dc:title>Grey Modern Professional Business Project Presentation</dc:title>
</cp:coreProperties>
</file>